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8"/>
  </p:notesMasterIdLst>
  <p:sldIdLst>
    <p:sldId id="256" r:id="rId3"/>
    <p:sldId id="31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4" r:id="rId39"/>
    <p:sldId id="295" r:id="rId40"/>
    <p:sldId id="296" r:id="rId41"/>
    <p:sldId id="312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3" r:id="rId56"/>
    <p:sldId id="334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8"/>
  </p:normalViewPr>
  <p:slideViewPr>
    <p:cSldViewPr snapToGrid="0" snapToObjects="1">
      <p:cViewPr varScale="1">
        <p:scale>
          <a:sx n="56" d="100"/>
          <a:sy n="56" d="100"/>
        </p:scale>
        <p:origin x="2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47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74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457A42-8FEA-F347-A0E6-3D2B14B3F69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425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457A42-8FEA-F347-A0E6-3D2B14B3F69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879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457A42-8FEA-F347-A0E6-3D2B14B3F69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82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EFC-CABF-5A49-B32C-1177CE7B7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498B-ED35-B14B-B86A-AC639CAD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3E49-AC6A-DA45-A425-57AB0A25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AABF-4D89-3344-AA07-0C43C14C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E559-AF31-DF48-A464-EF9C75E6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83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E8B0-49AE-C44E-8A64-6970FEA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4C12-535B-0043-87AB-3F3E28BA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BB8B-91FE-7140-964D-F59C3ADF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6BF31-A2D5-D447-81FC-AECE7C8A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781F5-F06D-FE46-AAEE-794AB084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48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365D-B133-924A-AEF3-5BF3FDF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05-0AEB-4248-B933-E3349D0D1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F3D84-3612-484D-8D83-37280E9C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7646-5475-0244-86EE-F079ED4B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B35EF-C70C-024F-9A7B-8159043E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90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5976-BE3A-FB43-BCF0-3D76B63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73728-FA5D-0742-875E-1B8561AD4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04FF-8A00-5F42-8650-13E138FCB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24297-E5BC-B043-9996-972C5FD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18E2B-7D4E-7247-831C-8A073912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09BC8-C785-1440-9710-42BCE1FE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18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561B-DA1A-914E-AB47-032CDAC9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1CC23-DF64-7645-9E6D-D740E327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1E38F-E493-DF44-A374-92435967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AD304-307D-D74A-9C36-14706A90C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D06A3-5311-8D4C-B5DC-7F6A229EC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0668C-04BE-7544-8B01-49464D32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E9A81-9B5C-174C-9FA0-C094F539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020C3-87CE-844F-988F-360ED7BF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55A-D1D8-9C48-BCF2-83A3B1AD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AC45C-05D1-C244-A5AA-B5A87210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72555-BA33-9D4E-AF26-A0C361BE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1FD2-4D92-6348-BDC2-FAB2685A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96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F9D02-7675-3F41-AB2E-1C831A8B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5518-1EB1-2B4A-8663-7459DC5B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E58A5-B4EB-D948-A2EF-940B12BE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78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7C0D-E853-1B4E-8DD4-23A15686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0FC2-9990-7549-AD7B-A78EA802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2036-A891-4244-8FEB-544463A6D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3715F-ADEB-E042-AA7C-01C4D939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2A65-5F1B-5047-9489-10E8A0B2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51AD5-2676-314D-842F-9A31EB5B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04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3488-2698-F640-ACAD-D6D9D427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B24FB-5DE6-FB40-A183-D5F72D11E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F9C42-ABB2-8240-89BF-F19116F4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1385-9505-3C45-9BD4-F90DA9C8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35D9-163E-424A-9DB5-5780ADD3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E296-1099-0244-875D-9DB10CF7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0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099-729D-DF4A-B638-B983CA3E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D9F35-CCC5-B848-9C93-B8A23CAD2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12FA-38B0-3445-8711-EC1FB8FF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058C5-064C-F649-AA34-AFBDD1D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F556-7EE7-484A-AA15-ED867871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64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F161-28AD-EF43-B85F-57B1C1EFD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40A1C-303D-6E4B-B48D-83BD99CED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3A18-206F-4145-817B-00F84B1F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0E5C-AAEA-7246-B552-13D26D9A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B866D-BAFB-284C-B25E-CF89B727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09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768238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31B89-616C-3F44-98C3-8B0957F2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3383D-C9A0-F34D-9463-3CE874B1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C3F44-F01C-C849-A7E8-F4D70455E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2122-33B2-6347-9941-CD64F9907E24}" type="datetimeFigureOut"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250B-96F1-8C40-8FF9-95D9B9FD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B95BD-4456-1F46-8060-B0711E357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C364-B72D-2B4C-8DD8-14E4AE646B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整型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数据</a:t>
            </a:r>
            <a:endParaRPr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120" name="计算机系统导论 讨论班 @ 北京大学…"/>
          <p:cNvSpPr txBox="1">
            <a:spLocks noGrp="1"/>
          </p:cNvSpPr>
          <p:nvPr>
            <p:ph type="subTitle" sz="half" idx="1"/>
          </p:nvPr>
        </p:nvSpPr>
        <p:spPr>
          <a:xfrm>
            <a:off x="1778000" y="7713713"/>
            <a:ext cx="20828000" cy="5459744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计算机系统导论 讨论班 @ 北京大学</a:t>
            </a:r>
          </a:p>
          <a:p>
            <a: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向星雨</a:t>
            </a:r>
          </a:p>
          <a:p>
            <a: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2022 年 9 月 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{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14</a:t>
            </a:r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, 21}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日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3258" y="776934"/>
            <a:ext cx="3903443" cy="3903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例题 3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3</a:t>
            </a:r>
          </a:p>
        </p:txBody>
      </p:sp>
      <p:sp>
        <p:nvSpPr>
          <p:cNvPr id="146" name="x / 8 == x &gt;&gt; 3             F  负数不对…"/>
          <p:cNvSpPr txBox="1"/>
          <p:nvPr/>
        </p:nvSpPr>
        <p:spPr>
          <a:xfrm>
            <a:off x="1216945" y="3113384"/>
            <a:ext cx="22704933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/ 8 == x &gt;&gt; 3 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  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负数不对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/ 8 == ux &gt;&gt; 3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* x &gt;= 0      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 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可能溢出为负数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* ux &gt;= 0    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 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左边是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unsigned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 值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&lt;= 0 || -x &lt; 0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&gt;= 0 || -x &gt; 0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 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反例：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-</a:t>
            </a:r>
            <a:r>
              <a:t>0x80000000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!x || (x | -x) &gt;&gt; 31 == -1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 </a:t>
            </a:r>
            <a:r>
              <a:rPr sz="5000"/>
              <a:t>x != 0 </a:t>
            </a:r>
            <a:r>
              <a:rPr sz="5000">
                <a:latin typeface="DengXian" panose="02010600030101010101" pitchFamily="2" charset="-122"/>
                <a:ea typeface="DengXian" panose="02010600030101010101" pitchFamily="2" charset="-122"/>
              </a:rPr>
              <a:t>则</a:t>
            </a:r>
            <a:r>
              <a:rPr sz="5000"/>
              <a:t> (x | -x) </a:t>
            </a:r>
            <a:r>
              <a:rPr sz="5000"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最高位为</a:t>
            </a:r>
            <a:r>
              <a:rPr sz="5000"/>
              <a:t> 1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&gt; -1          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 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左边是</a:t>
            </a:r>
            <a:r>
              <a:rPr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t>unsigned</a:t>
            </a:r>
            <a:r>
              <a:rPr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值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runcated division -&gt; C, C++, Java…"/>
          <p:cNvSpPr txBox="1"/>
          <p:nvPr/>
        </p:nvSpPr>
        <p:spPr>
          <a:xfrm>
            <a:off x="1267778" y="2271109"/>
            <a:ext cx="12106199" cy="2583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Truncated division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-&gt; C, C++, Java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Floored division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-&gt; Python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两种除法对同号的数结果相同</a:t>
            </a:r>
          </a:p>
        </p:txBody>
      </p:sp>
      <p:sp>
        <p:nvSpPr>
          <p:cNvPr id="149" name="涉及负整数的除法"/>
          <p:cNvSpPr txBox="1"/>
          <p:nvPr/>
        </p:nvSpPr>
        <p:spPr>
          <a:xfrm>
            <a:off x="7780537" y="527172"/>
            <a:ext cx="8822928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涉及负整数的除法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结果与被除数同号 -&gt; C, C++, Java…"/>
          <p:cNvSpPr txBox="1"/>
          <p:nvPr/>
        </p:nvSpPr>
        <p:spPr>
          <a:xfrm>
            <a:off x="1267778" y="2271109"/>
            <a:ext cx="12237645" cy="3616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结果与被除数同号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-&gt; C, C++, Java</a:t>
            </a:r>
            <a:endParaRPr>
              <a:latin typeface="DengXian" panose="02010600030101010101" pitchFamily="2" charset="-122"/>
              <a:ea typeface="DengXian" panose="02010600030101010101" pitchFamily="2" charset="-122"/>
              <a:cs typeface="Cascadia Code SemiLight"/>
              <a:sym typeface="Cascadia Code SemiLight"/>
            </a:endParaRP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5 % (-2) == 1</a:t>
            </a: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  <a:sym typeface="Cascadia Code SemiLight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结果与除数同号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-&gt; Python</a:t>
            </a:r>
            <a:endParaRPr>
              <a:latin typeface="DengXian" panose="02010600030101010101" pitchFamily="2" charset="-122"/>
              <a:ea typeface="DengXian" panose="02010600030101010101" pitchFamily="2" charset="-122"/>
              <a:cs typeface="Cascadia Code SemiLight"/>
              <a:sym typeface="Cascadia Code SemiLight"/>
            </a:endParaRP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5 % (-2) == -1</a:t>
            </a:r>
          </a:p>
        </p:txBody>
      </p:sp>
      <p:sp>
        <p:nvSpPr>
          <p:cNvPr id="152" name="关于取模"/>
          <p:cNvSpPr txBox="1"/>
          <p:nvPr/>
        </p:nvSpPr>
        <p:spPr>
          <a:xfrm>
            <a:off x="9960620" y="527172"/>
            <a:ext cx="446276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关于取模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判断下列表达式是否恒成立（x 为整型）…"/>
          <p:cNvSpPr txBox="1"/>
          <p:nvPr/>
        </p:nvSpPr>
        <p:spPr>
          <a:xfrm>
            <a:off x="1471116" y="2728309"/>
            <a:ext cx="18299881" cy="464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判断下列表达式是否恒成立（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 b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为整型）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scadia Code SemiLight"/>
                <a:ea typeface="Cascadia Code SemiLight"/>
                <a:cs typeface="Cascadia Code SemiLight"/>
                <a:sym typeface="Cascadia Code SemiLight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 ((x &gt;&gt; 1) &lt;&lt; 1) &lt;= x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 ((x / 2) * 2) &lt;= x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 -(x ^ y ^ (~x)) - y == -(y ^ x ^ (~y)) - x</a:t>
            </a:r>
          </a:p>
        </p:txBody>
      </p:sp>
      <p:sp>
        <p:nvSpPr>
          <p:cNvPr id="155" name="例题 4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4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判断下列表达式是否恒成立（x 为整型）…"/>
          <p:cNvSpPr txBox="1"/>
          <p:nvPr/>
        </p:nvSpPr>
        <p:spPr>
          <a:xfrm>
            <a:off x="1539922" y="2685415"/>
            <a:ext cx="17607384" cy="8345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判断下列表达式是否恒成立（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为整型）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latin typeface="Cascadia Code SemiLight"/>
                <a:ea typeface="Cascadia Code SemiLight"/>
                <a:cs typeface="Cascadia Code SemiLight"/>
                <a:sym typeface="Cascadia Code Semi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latin typeface="Cascadia Code SemiLight"/>
                <a:ea typeface="Cascadia Code SemiLight"/>
                <a:cs typeface="Cascadia Code SemiLight"/>
                <a:sym typeface="Cascadia Code Semi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((x &gt;&gt; 1) &lt;&lt; 1) &lt;= x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T</a:t>
            </a: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  <a:sym typeface="Consolas"/>
            </a:endParaRP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((x / 2) * 2) &lt;= x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负奇数不对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-(x ^ y ^ (~x)) - y == -(y ^ x ^ (~y)) - x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T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异或运算具有交换律和结合律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左边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= -(x ^ (~x) ^ y) - y = -(0xffffffff ^ y) - y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= -(~y) - y = 1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5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右边同理</a:t>
            </a:r>
          </a:p>
        </p:txBody>
      </p:sp>
      <p:sp>
        <p:nvSpPr>
          <p:cNvPr id="158" name="例题 4"/>
          <p:cNvSpPr txBox="1"/>
          <p:nvPr/>
        </p:nvSpPr>
        <p:spPr>
          <a:xfrm>
            <a:off x="10621057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4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例题 5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5</a:t>
            </a:r>
          </a:p>
        </p:txBody>
      </p:sp>
      <p:pic>
        <p:nvPicPr>
          <p:cNvPr id="161" name="内容占位符 6" descr="内容占位符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41" y="2622617"/>
            <a:ext cx="22480118" cy="8470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答案：C…"/>
          <p:cNvSpPr txBox="1"/>
          <p:nvPr/>
        </p:nvSpPr>
        <p:spPr>
          <a:xfrm>
            <a:off x="1267778" y="2271109"/>
            <a:ext cx="21531535" cy="3615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C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4N 个 byte 的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int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型能表达的最小负数为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0x8000...0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图示要求低地址开始的第一个 byte, 由于机器是大端法，所以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第一个 byte 就是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0x80</a:t>
            </a:r>
          </a:p>
        </p:txBody>
      </p:sp>
      <p:sp>
        <p:nvSpPr>
          <p:cNvPr id="164" name="例题 5"/>
          <p:cNvSpPr txBox="1"/>
          <p:nvPr/>
        </p:nvSpPr>
        <p:spPr>
          <a:xfrm>
            <a:off x="10621057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5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小端法机器，判断下列程序的输出…"/>
          <p:cNvSpPr txBox="1"/>
          <p:nvPr/>
        </p:nvSpPr>
        <p:spPr>
          <a:xfrm>
            <a:off x="1267778" y="2271109"/>
            <a:ext cx="18338354" cy="11005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小端法机器，判断下列程序的输出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main() {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int A = 0x11112222;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int B = 0x33336666;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void *x = (void *)&amp;A;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void *y = 2 + (void *)&amp;B;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short P = *(unsigned short *)x;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short Q = *(unsigned short *)y;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printf("0x%04x", P + Q);</a:t>
            </a:r>
          </a:p>
          <a:p>
            <a:pPr lvl="1"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return 0;</a:t>
            </a:r>
          </a:p>
          <a:p>
            <a:pPr lvl="1"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7" name="例题 6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6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答案：0x5555…"/>
          <p:cNvSpPr txBox="1"/>
          <p:nvPr/>
        </p:nvSpPr>
        <p:spPr>
          <a:xfrm>
            <a:off x="1267778" y="2271109"/>
            <a:ext cx="17530440" cy="2581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0x5555</a:t>
            </a:r>
            <a:endParaRPr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  <a:sym typeface="Cascadia Code SemiLight"/>
            </a:endParaRP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注意机器小端法，所以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P = 0x2222, Q = 0x3333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尤其注意在看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P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Q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的值时还需要倒一次</a:t>
            </a:r>
          </a:p>
        </p:txBody>
      </p:sp>
      <p:sp>
        <p:nvSpPr>
          <p:cNvPr id="170" name="例题 6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6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小端法机器，判断下列程序的输出…"/>
          <p:cNvSpPr txBox="1"/>
          <p:nvPr/>
        </p:nvSpPr>
        <p:spPr>
          <a:xfrm>
            <a:off x="1267778" y="2271109"/>
            <a:ext cx="17876689" cy="11005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小端法机器，判断下列程序的输出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main() {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char A[12] = "11224455";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char B[12] = "11445577";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void *x = (void *)&amp;A;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void *y = 2 + (void *)&amp;B;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short P = *(unsigned short *)x;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unsigned short Q = *(unsigned short *)y;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printf("0x%04x", Q - P);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return 0;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3" name="例题 7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7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F2D1-0222-E947-A8A6-74C4739C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整型</a:t>
            </a:r>
          </a:p>
        </p:txBody>
      </p:sp>
    </p:spTree>
    <p:extLst>
      <p:ext uri="{BB962C8B-B14F-4D97-AF65-F5344CB8AC3E}">
        <p14:creationId xmlns:p14="http://schemas.microsoft.com/office/powerpoint/2010/main" val="963097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答案：0x0303…"/>
          <p:cNvSpPr txBox="1"/>
          <p:nvPr/>
        </p:nvSpPr>
        <p:spPr>
          <a:xfrm>
            <a:off x="1267778" y="2271109"/>
            <a:ext cx="20108069" cy="3616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0x0303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注意字符串没有大小端之分，按顺序从低地址到高地址存储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每个字符都是一个 byte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所以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P = 0x3131, Q = 0x3434</a:t>
            </a:r>
          </a:p>
        </p:txBody>
      </p:sp>
      <p:sp>
        <p:nvSpPr>
          <p:cNvPr id="176" name="例题 7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7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x 是整型，ux = (unsigned)x;…"/>
          <p:cNvSpPr txBox="1"/>
          <p:nvPr/>
        </p:nvSpPr>
        <p:spPr>
          <a:xfrm>
            <a:off x="1267778" y="2271109"/>
            <a:ext cx="11951990" cy="360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scadia Code SemiLight"/>
                <a:ea typeface="Cascadia Code SemiLight"/>
                <a:cs typeface="Cascadia Code SemiLight"/>
                <a:sym typeface="Cascadia Code Semi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是整型，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ux = (unsigned)x;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判断下列两式是否等值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(x == 1) &amp;&amp; (ux - 2 &lt; 2)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(x == 1) &amp;&amp; ((!!ux) - 2 &lt; 2)</a:t>
            </a:r>
          </a:p>
        </p:txBody>
      </p:sp>
      <p:sp>
        <p:nvSpPr>
          <p:cNvPr id="179" name="例题 8"/>
          <p:cNvSpPr txBox="1"/>
          <p:nvPr/>
        </p:nvSpPr>
        <p:spPr>
          <a:xfrm>
            <a:off x="10621057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8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答案：不等…"/>
          <p:cNvSpPr txBox="1"/>
          <p:nvPr/>
        </p:nvSpPr>
        <p:spPr>
          <a:xfrm>
            <a:off x="1267778" y="2271109"/>
            <a:ext cx="16376278" cy="154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不等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!!ux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是有符号数，只考虑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 == 1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时已经不等</a:t>
            </a:r>
          </a:p>
        </p:txBody>
      </p:sp>
      <p:sp>
        <p:nvSpPr>
          <p:cNvPr id="182" name="例题 8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8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判断下列程序的输出…"/>
          <p:cNvSpPr txBox="1"/>
          <p:nvPr/>
        </p:nvSpPr>
        <p:spPr>
          <a:xfrm>
            <a:off x="1267778" y="2271109"/>
            <a:ext cx="14414202" cy="9087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判断下列程序的输出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short sx = -12345;		/* 0xcfc7 */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short usx = 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x = 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ux = usx;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printf("%d %x\n", sx, sx);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printf("%u %x\n", usx, usx);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printf("%d %x\n", x, x);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printf("%u %x\n", ux, ux);</a:t>
            </a:r>
          </a:p>
        </p:txBody>
      </p:sp>
      <p:sp>
        <p:nvSpPr>
          <p:cNvPr id="185" name="例题 9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9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判断下列程序的输出…"/>
          <p:cNvSpPr txBox="1"/>
          <p:nvPr/>
        </p:nvSpPr>
        <p:spPr>
          <a:xfrm>
            <a:off x="1267778" y="2271109"/>
            <a:ext cx="19992653" cy="9087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判断下列程序的输出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short sx = -12345;		/* 0xcfc7 */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short usx = 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x = 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ux = usx;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printf("%d %x\n", sx, sx);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-12345 cfc7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printf("%u %x\n", usx, usx);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53191 cfc7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printf("%d %x\n", x, x);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-12345 ffffcfc7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printf("%u %x\n", ux, ux);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53191 cfc7</a:t>
            </a:r>
          </a:p>
        </p:txBody>
      </p:sp>
      <p:sp>
        <p:nvSpPr>
          <p:cNvPr id="188" name="例题 9"/>
          <p:cNvSpPr txBox="1"/>
          <p:nvPr/>
        </p:nvSpPr>
        <p:spPr>
          <a:xfrm>
            <a:off x="10621058" y="527172"/>
            <a:ext cx="3141886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9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判断下列程序的输出…"/>
          <p:cNvSpPr txBox="1"/>
          <p:nvPr/>
        </p:nvSpPr>
        <p:spPr>
          <a:xfrm>
            <a:off x="1267778" y="2271109"/>
            <a:ext cx="10259219" cy="9087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DengXian" panose="02010600030101010101" pitchFamily="2" charset="-122"/>
                <a:ea typeface="DengXian" panose="02010600030101010101" pitchFamily="2" charset="-122"/>
              </a:rPr>
              <a:t>判断下列程序的输出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short a = -3;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b = a;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printf(“%d, %x”, b, b);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endParaRPr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A. -3, 0xfffffffd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B. 65533, 0Xfffd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C. 4294967293, 0xffffffd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D. -3, 0xfffd</a:t>
            </a:r>
          </a:p>
        </p:txBody>
      </p:sp>
      <p:sp>
        <p:nvSpPr>
          <p:cNvPr id="191" name="例题 10"/>
          <p:cNvSpPr txBox="1"/>
          <p:nvPr/>
        </p:nvSpPr>
        <p:spPr>
          <a:xfrm>
            <a:off x="10340532" y="527172"/>
            <a:ext cx="3702938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10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答案：A…"/>
          <p:cNvSpPr txBox="1"/>
          <p:nvPr/>
        </p:nvSpPr>
        <p:spPr>
          <a:xfrm>
            <a:off x="1267778" y="2271109"/>
            <a:ext cx="13798649" cy="2581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short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转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unsigned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先变大小再变符号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注意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%d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是按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signed int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输出</a:t>
            </a:r>
          </a:p>
        </p:txBody>
      </p:sp>
      <p:sp>
        <p:nvSpPr>
          <p:cNvPr id="194" name="例题 10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10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 语言中的 int 和 unsigned 类型的常数进行比较时，下列表达式及描述正确的是：…"/>
          <p:cNvSpPr txBox="1"/>
          <p:nvPr/>
        </p:nvSpPr>
        <p:spPr>
          <a:xfrm>
            <a:off x="1185058" y="2259528"/>
            <a:ext cx="22492403" cy="6560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C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语言中的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int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unsigned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类型的常数进行比较时，下列表达式及描述正确的是：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（位宽为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32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 位，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TMIN=-2147483648，TMAX=2147483647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）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A. 0 == 0U,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按有符号数进行比较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B. 2147483647U &gt; -2147483647 - 1,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按无符号数进行比较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C. (unsigned)-1 &lt; -2,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按无符号数进行比较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D. 2147483647 &gt; (int)2147483648U,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按有符号数进行比较</a:t>
            </a:r>
          </a:p>
        </p:txBody>
      </p:sp>
      <p:sp>
        <p:nvSpPr>
          <p:cNvPr id="197" name="例题 11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 语言中的 int 和 unsigned 类型的常数进行比较时，下列表达式及描述正确的是：D…"/>
          <p:cNvSpPr txBox="1"/>
          <p:nvPr/>
        </p:nvSpPr>
        <p:spPr>
          <a:xfrm>
            <a:off x="1185058" y="2259528"/>
            <a:ext cx="22492403" cy="6560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C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语言中的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int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unsigned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类型的常数进行比较时，下列表达式及描述正确的是：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D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（位宽为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32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 位，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TMIN=-2147483648，TMAX=2147483647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）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A. 0 == 0U,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按有符号数进行比较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B. 2147483647U &gt; -2147483647 - 1,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按无符号数进行比较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C. (unsigned)-1 &lt; -2,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按无符号数进行比较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D. 2147483647 &gt; (int)2147483648U,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scadia Code SemiLight"/>
              </a:rPr>
              <a:t>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按有符号数进行比较</a:t>
            </a:r>
          </a:p>
        </p:txBody>
      </p:sp>
      <p:sp>
        <p:nvSpPr>
          <p:cNvPr id="200" name="例题 11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11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代码纠错…"/>
          <p:cNvSpPr txBox="1"/>
          <p:nvPr/>
        </p:nvSpPr>
        <p:spPr>
          <a:xfrm>
            <a:off x="1267778" y="2271109"/>
            <a:ext cx="18376826" cy="879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代码纠错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main() {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char A[12] = "Hello World";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char B[12] = "Buggy Codes";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int pos;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for (pos = 0; pos - sizeof(B) &lt; 0; pos++)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	B[pos] = A[pos];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printf("%s\n", B);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03" name="例题 12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12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信息 = 位 + 上下文…"/>
              <p:cNvSpPr txBox="1"/>
              <p:nvPr/>
            </p:nvSpPr>
            <p:spPr>
              <a:xfrm>
                <a:off x="1267778" y="2271109"/>
                <a:ext cx="22814772" cy="67374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>
                <a:spAutoFit/>
              </a:bodyPr>
              <a:lstStyle/>
              <a:p>
                <a:pPr marL="529166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信息 = 位 + 上下文</a:t>
                </a:r>
              </a:p>
              <a:p>
                <a:pPr marL="1164166" lvl="1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将位与上下文分离开，先关注位级操作</a:t>
                </a:r>
              </a:p>
              <a:p>
                <a:pPr marL="529166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29166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同宽类型有符号与无符号互转，位表示不变</a:t>
                </a:r>
              </a:p>
              <a:p>
                <a:pPr marL="529166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29166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取模</a:t>
                </a:r>
              </a:p>
              <a:p>
                <a:pPr marL="1164166" lvl="1" indent="-529166" algn="l">
                  <a:lnSpc>
                    <a:spcPct val="30000"/>
                  </a:lnSpc>
                  <a:spcBef>
                    <a:spcPts val="5900"/>
                  </a:spcBef>
                  <a:buSzPct val="100000"/>
                  <a:buChar char="•"/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宽 </a:t>
                </a:r>
                <a14:m>
                  <m:oMath xmlns:m="http://schemas.openxmlformats.org/officeDocument/2006/math">
                    <m:r>
                      <a:rPr sz="6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bit 的有符号数与无符号数 </a:t>
                </a:r>
                <a:r>
                  <a:rPr b="1">
                    <a:latin typeface="DengXian" panose="02010600030101010101" pitchFamily="2" charset="-122"/>
                    <a:ea typeface="DengXian" panose="02010600030101010101" pitchFamily="2" charset="-122"/>
                    <a:cs typeface="Calibri"/>
                    <a:sym typeface="Calibri"/>
                  </a:rPr>
                  <a:t>在位表示相同情况下模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6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6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6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r>
                  <a:rPr b="1">
                    <a:latin typeface="DengXian" panose="02010600030101010101" pitchFamily="2" charset="-122"/>
                    <a:ea typeface="DengXian" panose="02010600030101010101" pitchFamily="2" charset="-122"/>
                    <a:cs typeface="Calibri"/>
                    <a:sym typeface="Calibri"/>
                  </a:rPr>
                  <a:t> 同余</a:t>
                </a:r>
              </a:p>
            </p:txBody>
          </p:sp>
        </mc:Choice>
        <mc:Fallback xmlns="">
          <p:sp>
            <p:nvSpPr>
              <p:cNvPr id="123" name="信息 = 位 + 上下文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78" y="2271109"/>
                <a:ext cx="22814772" cy="6737485"/>
              </a:xfrm>
              <a:prstGeom prst="rect">
                <a:avLst/>
              </a:prstGeom>
              <a:blipFill>
                <a:blip r:embed="rId2"/>
                <a:stretch>
                  <a:fillRect l="-1502" t="-10358" r="-834" b="-52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一些技巧"/>
          <p:cNvSpPr txBox="1"/>
          <p:nvPr/>
        </p:nvSpPr>
        <p:spPr>
          <a:xfrm>
            <a:off x="9960620" y="527172"/>
            <a:ext cx="446276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一些技巧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代码纠错…"/>
          <p:cNvSpPr txBox="1"/>
          <p:nvPr/>
        </p:nvSpPr>
        <p:spPr>
          <a:xfrm>
            <a:off x="1267778" y="2271109"/>
            <a:ext cx="18376826" cy="10646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代码纠错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main() {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char A[12] = "Hello World";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char B[12] = "Buggy Codes";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int pos;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for (pos = 0; pos - sizeof(B) &lt; 0; pos++)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	B[pos] = A[pos];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	printf("%s\n", B);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  <a:p>
            <a:pPr algn="just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endParaRPr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just" defTabSz="914400"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sizeof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返回值为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unsigned,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alibri Light"/>
              </a:rPr>
              <a:t>循环直接退出</a:t>
            </a:r>
          </a:p>
        </p:txBody>
      </p:sp>
      <p:sp>
        <p:nvSpPr>
          <p:cNvPr id="206" name="例题 12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12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假设有下面 x 和 y 的程序定义…"/>
          <p:cNvSpPr txBox="1"/>
          <p:nvPr/>
        </p:nvSpPr>
        <p:spPr>
          <a:xfrm>
            <a:off x="1267778" y="2271109"/>
            <a:ext cx="23878332" cy="38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假设有下面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的程序定义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x = a &gt;&gt; 2;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y = (x + a) / 4;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那么有多少个位于闭区间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[-8, 8]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的整数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能使得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相等？</a:t>
            </a:r>
          </a:p>
        </p:txBody>
      </p:sp>
      <p:sp>
        <p:nvSpPr>
          <p:cNvPr id="209" name="例题 13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13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假设有下面 x 和 y 的程序定义…"/>
          <p:cNvSpPr txBox="1"/>
          <p:nvPr/>
        </p:nvSpPr>
        <p:spPr>
          <a:xfrm>
            <a:off x="1267778" y="2271109"/>
            <a:ext cx="23878332" cy="477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假设有下面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的程序定义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x = a &gt;&gt; 2;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y = (x + a) / 4;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那么有多少个位于闭区间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[-8, 8]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的整数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能使得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相等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枚举即可</a:t>
            </a:r>
          </a:p>
        </p:txBody>
      </p:sp>
      <p:sp>
        <p:nvSpPr>
          <p:cNvPr id="212" name="例题 13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13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, b 均为 int 型，下列判断溢出的方式是否有效？…"/>
          <p:cNvSpPr txBox="1"/>
          <p:nvPr/>
        </p:nvSpPr>
        <p:spPr>
          <a:xfrm>
            <a:off x="1267778" y="2271109"/>
            <a:ext cx="18184465" cy="7648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a, b</a:t>
            </a: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均为 </a:t>
            </a: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int</a:t>
            </a:r>
            <a:r>
              <a:rPr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型，下列判断溢出的方式是否有效？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(1)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int x = a + b;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x - a == b;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endParaRPr b="0">
              <a:latin typeface="Consolas" panose="020B0609020204030204" pitchFamily="49" charset="0"/>
              <a:ea typeface="DengXian Light" panose="02010600030101010101" pitchFamily="2" charset="-122"/>
              <a:cs typeface="Consolas" panose="020B0609020204030204" pitchFamily="49" charset="0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(2)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int x = a * b;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latin typeface="Consolas" panose="020B0609020204030204" pitchFamily="49" charset="0"/>
                <a:ea typeface="DengXian Light" panose="02010600030101010101" pitchFamily="2" charset="-122"/>
                <a:cs typeface="Consolas" panose="020B0609020204030204" pitchFamily="49" charset="0"/>
              </a:rPr>
              <a:t>x / b == a;</a:t>
            </a:r>
          </a:p>
        </p:txBody>
      </p:sp>
      <p:sp>
        <p:nvSpPr>
          <p:cNvPr id="215" name="例题 14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14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a, b 均为 int 型，下列判断溢出的方式是否有效？…"/>
              <p:cNvSpPr txBox="1"/>
              <p:nvPr/>
            </p:nvSpPr>
            <p:spPr>
              <a:xfrm>
                <a:off x="1267778" y="2271109"/>
                <a:ext cx="21195546" cy="964905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>
                <a:spAutoFit/>
              </a:bodyPr>
              <a:lstStyle/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a, b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均为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int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型，下列判断溢出的方式是否有效？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(1)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int x = a + b;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x - a == b;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无效。由于两边模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6750" i="1">
                            <a:solidFill>
                              <a:srgbClr val="ED220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6750" i="1">
                            <a:solidFill>
                              <a:srgbClr val="ED220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6750" i="1">
                            <a:solidFill>
                              <a:srgbClr val="ED220B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相等，所以无论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x, a, b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有无符号，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只要位宽相等都成立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x - a == b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(2)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int x = a * b;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x / b == a;</a:t>
                </a:r>
              </a:p>
              <a:p>
                <a:pPr algn="l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有效。若乘法发生溢出则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x / b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的绝对值一定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&lt; a</a:t>
                </a:r>
              </a:p>
            </p:txBody>
          </p:sp>
        </mc:Choice>
        <mc:Fallback xmlns="">
          <p:sp>
            <p:nvSpPr>
              <p:cNvPr id="217" name="a, b 均为 int 型，下列判断溢出的方式是否有效？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78" y="2271109"/>
                <a:ext cx="21195546" cy="9649052"/>
              </a:xfrm>
              <a:prstGeom prst="rect">
                <a:avLst/>
              </a:prstGeom>
              <a:blipFill>
                <a:blip r:embed="rId2"/>
                <a:stretch>
                  <a:fillRect l="-1916" t="-3026" r="-958" b="-32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例题 14"/>
          <p:cNvSpPr txBox="1"/>
          <p:nvPr/>
        </p:nvSpPr>
        <p:spPr>
          <a:xfrm>
            <a:off x="10327708" y="527172"/>
            <a:ext cx="3728585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14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判断下列程序的输出：…"/>
          <p:cNvSpPr txBox="1"/>
          <p:nvPr/>
        </p:nvSpPr>
        <p:spPr>
          <a:xfrm>
            <a:off x="1267778" y="1894730"/>
            <a:ext cx="14491146" cy="1137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判断下列程序的输出：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void swap1(int *x, int *y) {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*x ^= *y; *y ^= *x; *x ^= *y;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printf("%d %d\n", *x, *y);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void swap2(int *x, int *y) {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int tmp = *x; *x = *y; *y = tmp;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printf("%d %d\n", *x, *y);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 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main() {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int x = 1; swap1(&amp;x, &amp;x); 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x = 1; swap2(&amp;x, &amp;x);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1" name="例题 15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15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答案：0 0 1 1…"/>
          <p:cNvSpPr txBox="1"/>
          <p:nvPr/>
        </p:nvSpPr>
        <p:spPr>
          <a:xfrm>
            <a:off x="1267778" y="1894730"/>
            <a:ext cx="16414750" cy="2619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0 0 1 1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使用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 ^= y, y ^= x, x ^= 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可以交换两数</a:t>
            </a:r>
          </a:p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但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x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y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不能是同一个变量的引用</a:t>
            </a:r>
          </a:p>
        </p:txBody>
      </p:sp>
      <p:sp>
        <p:nvSpPr>
          <p:cNvPr id="224" name="例题 15"/>
          <p:cNvSpPr txBox="1"/>
          <p:nvPr/>
        </p:nvSpPr>
        <p:spPr>
          <a:xfrm>
            <a:off x="10340532" y="527172"/>
            <a:ext cx="370293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例题 15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原码 (sign-magnitude)…"/>
          <p:cNvSpPr txBox="1"/>
          <p:nvPr/>
        </p:nvSpPr>
        <p:spPr>
          <a:xfrm>
            <a:off x="1267778" y="2271109"/>
            <a:ext cx="13447912" cy="6715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short -&gt; int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short -&gt; unsigned int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都是先变大小再变符号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unsigned short -&gt; int: 零扩展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short -&gt; unsigned int: </a:t>
            </a:r>
            <a:r>
              <a:rPr lang="zh-CN" alt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符号扩展</a:t>
            </a:r>
            <a:endParaRPr lang="en-US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7" name="原码、反码和补码"/>
          <p:cNvSpPr txBox="1"/>
          <p:nvPr/>
        </p:nvSpPr>
        <p:spPr>
          <a:xfrm>
            <a:off x="8870583" y="527172"/>
            <a:ext cx="6642844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关于类型转换</a:t>
            </a:r>
            <a:endParaRPr>
              <a:latin typeface="DengXian Light" panose="02010600030101010101" pitchFamily="2" charset="-122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5574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原码 (sign-magnitude)…"/>
          <p:cNvSpPr txBox="1"/>
          <p:nvPr/>
        </p:nvSpPr>
        <p:spPr>
          <a:xfrm>
            <a:off x="2010992" y="2404924"/>
            <a:ext cx="21339661" cy="3407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857250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对于</a:t>
            </a: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char, unsigned char, short </a:t>
            </a: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等范围小于 </a:t>
            </a: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</a:t>
            </a: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的变量，在</a:t>
            </a: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做任何运算前都会被隐式扩展为 </a:t>
            </a: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（先变大小再变符号）</a:t>
            </a:r>
          </a:p>
          <a:p>
            <a:pPr algn="l"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57250" lvl="4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7" name="原码、反码和补码"/>
          <p:cNvSpPr txBox="1"/>
          <p:nvPr/>
        </p:nvSpPr>
        <p:spPr>
          <a:xfrm>
            <a:off x="7972103" y="527172"/>
            <a:ext cx="843981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Integer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Promotion</a:t>
            </a:r>
            <a:endParaRPr>
              <a:latin typeface="DengXian Light" panose="02010600030101010101" pitchFamily="2" charset="-122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234DCEE3-2B77-204C-A7A1-A4571813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88" y="4814539"/>
            <a:ext cx="17968024" cy="7741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8608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原码 (sign-magnitude)…"/>
          <p:cNvSpPr txBox="1"/>
          <p:nvPr/>
        </p:nvSpPr>
        <p:spPr>
          <a:xfrm>
            <a:off x="2010992" y="2404924"/>
            <a:ext cx="21339661" cy="8344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857250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</a:t>
            </a: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及以上，存在一系列按等级排列的类型</a:t>
            </a: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57250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对表达式中的常数，依次检验各等级类型是否能放下</a:t>
            </a: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57250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sz="500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符号看作对常数做的一元运算</a:t>
            </a:r>
            <a:endParaRPr lang="en-US" altLang="zh-CN" sz="500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57250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类型等级为</a:t>
            </a: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-&gt; unsigned -&gt; long -&gt; unsigned long -&gt; long long (C90)</a:t>
            </a:r>
            <a:endParaRPr lang="zh-CN" altLang="en-US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altLang="zh-CN" sz="5000" b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int -&gt; long -&gt; long long (C99+)</a:t>
            </a:r>
            <a:endParaRPr lang="zh-CN" altLang="en-US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zh-CN" altLang="en-US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30000"/>
              </a:lnSpc>
              <a:spcBef>
                <a:spcPts val="5900"/>
              </a:spcBef>
              <a:buSzPct val="100000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857250" lvl="4" indent="-857250" algn="l">
              <a:lnSpc>
                <a:spcPct val="30000"/>
              </a:lnSpc>
              <a:spcBef>
                <a:spcPts val="5900"/>
              </a:spcBef>
              <a:buSzPct val="100000"/>
              <a:buFont typeface="Arial" panose="020B0604020202020204" pitchFamily="34" charset="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altLang="zh-CN" sz="5000" b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7" name="原码、反码和补码"/>
          <p:cNvSpPr txBox="1"/>
          <p:nvPr/>
        </p:nvSpPr>
        <p:spPr>
          <a:xfrm>
            <a:off x="7972103" y="527172"/>
            <a:ext cx="8439810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Integer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  <a:cs typeface="Consolas" panose="020B0609020204030204" pitchFamily="49" charset="0"/>
              </a:rPr>
              <a:t>Promotion</a:t>
            </a:r>
            <a:endParaRPr>
              <a:latin typeface="DengXian Light" panose="02010600030101010101" pitchFamily="2" charset="-122"/>
              <a:ea typeface="DengXian Light" panose="02010600030101010101" pitchFamily="2" charset="-122"/>
              <a:cs typeface="Consolas" panose="020B0609020204030204" pitchFamily="49" charset="0"/>
            </a:endParaRPr>
          </a:p>
        </p:txBody>
      </p:sp>
      <p:grpSp>
        <p:nvGrpSpPr>
          <p:cNvPr id="4" name="组合 7">
            <a:extLst>
              <a:ext uri="{FF2B5EF4-FFF2-40B4-BE49-F238E27FC236}">
                <a16:creationId xmlns:a16="http://schemas.microsoft.com/office/drawing/2014/main" id="{A83BF7B5-6D1C-8C4C-B6C6-1D3F99942C78}"/>
              </a:ext>
            </a:extLst>
          </p:cNvPr>
          <p:cNvGrpSpPr/>
          <p:nvPr/>
        </p:nvGrpSpPr>
        <p:grpSpPr>
          <a:xfrm>
            <a:off x="3414131" y="7938691"/>
            <a:ext cx="17555737" cy="5709424"/>
            <a:chOff x="1441450" y="2896870"/>
            <a:chExt cx="6447790" cy="213614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15C176E-D5E2-894F-9E26-0A7FBBDAF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297"/>
            <a:stretch/>
          </p:blipFill>
          <p:spPr>
            <a:xfrm>
              <a:off x="1441450" y="2896870"/>
              <a:ext cx="6261100" cy="158369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20A488-A91F-CD45-B6BF-8C180F2EE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4" t="76923" r="-2434" b="11320"/>
            <a:stretch/>
          </p:blipFill>
          <p:spPr>
            <a:xfrm>
              <a:off x="1628140" y="4480560"/>
              <a:ext cx="6261100" cy="552450"/>
            </a:xfrm>
            <a:prstGeom prst="rect">
              <a:avLst/>
            </a:prstGeom>
          </p:spPr>
        </p:pic>
      </p:grpSp>
      <p:sp>
        <p:nvSpPr>
          <p:cNvPr id="7" name="判断下列程序的输出：…">
            <a:extLst>
              <a:ext uri="{FF2B5EF4-FFF2-40B4-BE49-F238E27FC236}">
                <a16:creationId xmlns:a16="http://schemas.microsoft.com/office/drawing/2014/main" id="{E6032DBF-DA64-8048-810B-88B6FCD0FAA8}"/>
              </a:ext>
            </a:extLst>
          </p:cNvPr>
          <p:cNvSpPr txBox="1"/>
          <p:nvPr/>
        </p:nvSpPr>
        <p:spPr>
          <a:xfrm>
            <a:off x="15759490" y="8228623"/>
            <a:ext cx="532197" cy="86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81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B</a:t>
            </a:r>
            <a:endParaRPr>
              <a:solidFill>
                <a:srgbClr val="FF0000"/>
              </a:solidFill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267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原码 (sign-magnitude)…"/>
          <p:cNvSpPr txBox="1"/>
          <p:nvPr/>
        </p:nvSpPr>
        <p:spPr>
          <a:xfrm>
            <a:off x="1267778" y="2271109"/>
            <a:ext cx="19744508" cy="802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原码 (sign-magnitude)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二进制数 + 符号位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反码 (ones' complement)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正数的反码为其本身，负数的反码在绝对值基础上取反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补码 (two's complement)</a:t>
            </a:r>
          </a:p>
          <a:p>
            <a:pPr marL="1164166" lvl="1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正数的补码为其本身，负数的补码等于反码 + 1</a:t>
            </a:r>
            <a:br>
              <a:rPr>
                <a:latin typeface="DengXian" panose="02010600030101010101" pitchFamily="2" charset="-122"/>
                <a:ea typeface="DengXian" panose="02010600030101010101" pitchFamily="2" charset="-122"/>
              </a:rPr>
            </a:b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原码和反码的位级运算和上下文结果不符</a:t>
            </a:r>
          </a:p>
          <a:p>
            <a:pPr marL="529166" indent="-529166" algn="l">
              <a:lnSpc>
                <a:spcPct val="30000"/>
              </a:lnSpc>
              <a:spcBef>
                <a:spcPts val="5900"/>
              </a:spcBef>
              <a:buSzPct val="100000"/>
              <a:buChar char="•"/>
              <a:defRPr sz="6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反码中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0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有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+0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-0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两种表示</a:t>
            </a:r>
          </a:p>
        </p:txBody>
      </p:sp>
      <p:sp>
        <p:nvSpPr>
          <p:cNvPr id="127" name="原码、反码和补码"/>
          <p:cNvSpPr txBox="1"/>
          <p:nvPr/>
        </p:nvSpPr>
        <p:spPr>
          <a:xfrm>
            <a:off x="7780537" y="527172"/>
            <a:ext cx="8822928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原码、反码和补码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F2D1-0222-E947-A8A6-74C4739C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浮点型</a:t>
            </a:r>
          </a:p>
        </p:txBody>
      </p:sp>
    </p:spTree>
    <p:extLst>
      <p:ext uri="{BB962C8B-B14F-4D97-AF65-F5344CB8AC3E}">
        <p14:creationId xmlns:p14="http://schemas.microsoft.com/office/powerpoint/2010/main" val="310832305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浮点运算的特点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71500" indent="-571500"/>
                <a:r>
                  <a:rPr lang="zh-CN" altLang="en-US" b="1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上下文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位级表示</a:t>
                </a:r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与整数运算不同！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41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BFB32-74ED-BB41-B54F-7597FFA7A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0" y="7059386"/>
            <a:ext cx="16052800" cy="220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E5D0D-0A7E-C14B-8F32-9F0D9D7241A0}"/>
              </a:ext>
            </a:extLst>
          </p:cNvPr>
          <p:cNvSpPr txBox="1"/>
          <p:nvPr/>
        </p:nvSpPr>
        <p:spPr>
          <a:xfrm>
            <a:off x="6634905" y="9539061"/>
            <a:ext cx="1111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hangingPunct="1"/>
            <a:r>
              <a:rPr lang="en-US" sz="3600" b="0" kern="1200">
                <a:solidFill>
                  <a:prstClr val="black"/>
                </a:solidFill>
                <a:latin typeface="Calibri" panose="020F0502020204030204"/>
                <a:ea typeface="DengXian" panose="02010600030101010101" pitchFamily="2" charset="-122"/>
                <a:cs typeface="+mn-cs"/>
              </a:rPr>
              <a:t>Computer Systems: A Programmer’s Perspective, page 159</a:t>
            </a:r>
          </a:p>
        </p:txBody>
      </p:sp>
    </p:spTree>
    <p:extLst>
      <p:ext uri="{BB962C8B-B14F-4D97-AF65-F5344CB8AC3E}">
        <p14:creationId xmlns:p14="http://schemas.microsoft.com/office/powerpoint/2010/main" val="3210995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关于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INF</a:t>
            </a:r>
            <a:r>
              <a:rPr lang="en-US" altLang="zh-CN" dirty="0">
                <a:latin typeface="+mj-ea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</a:t>
            </a:r>
            <a:r>
              <a:rPr lang="en-US" altLang="zh-CN" dirty="0">
                <a:latin typeface="+mj-ea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NINF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INF &gt; 1.0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          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NINF &lt; -1.0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NINF &lt; INF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INF == INF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INF == NINF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INF &gt; INF 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INF &gt; NINF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71500" indent="-571500"/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71500" indent="-571500"/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42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762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关于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71500" indent="-571500"/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(-INF) + (INF) == NaN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 != NaN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 || NaN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571500" indent="-571500"/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 &amp;&amp; NaN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571500" indent="-571500"/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其他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dirty="0" err="1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</a:t>
                </a:r>
                <a:r>
                  <a:rPr lang="en-US" altLang="zh-CN" dirty="0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参与判断式均输出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0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算术表达式均输出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US" altLang="zh-CN" dirty="0" err="1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43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345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44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171064A1-A25B-7549-B6EE-50121BD7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23"/>
          <a:stretch/>
        </p:blipFill>
        <p:spPr>
          <a:xfrm>
            <a:off x="2963636" y="3366872"/>
            <a:ext cx="18456728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73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0E60-67A7-2445-AD9F-423E331C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例题</a:t>
            </a:r>
            <a:r>
              <a:rPr lang="zh-CN" altLang="en-US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altLang="zh-CN">
                <a:latin typeface="DengXian Light" panose="02010600030101010101" pitchFamily="2" charset="-122"/>
                <a:ea typeface="DengXian Light" panose="02010600030101010101" pitchFamily="2" charset="-122"/>
              </a:rPr>
              <a:t>1</a:t>
            </a:r>
            <a:endParaRPr lang="en-US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611F8-9B4D-E147-83BB-F1B43EB2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DengXian" panose="02010600030101010101" pitchFamily="2" charset="-122"/>
                <a:ea typeface="DengXian" panose="02010600030101010101" pitchFamily="2" charset="-122"/>
              </a:rPr>
              <a:t>答案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D</a:t>
            </a:r>
          </a:p>
          <a:p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A.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反例：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a = INF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,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b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未溢出，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b</a:t>
            </a:r>
            <a:r>
              <a:rPr lang="zh-CN" alt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+</a:t>
            </a:r>
            <a:r>
              <a:rPr lang="zh-CN" alt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x</a:t>
            </a:r>
            <a:r>
              <a:rPr lang="zh-CN" altLang="en-US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溢出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B.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反例：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0.1f + 0.2f == 0.3f </a:t>
            </a:r>
          </a:p>
          <a:p>
            <a:pPr marL="0" indent="0">
              <a:buNone/>
            </a:pP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      (double)0.1 + (double)0.2 != (double)0.3</a:t>
            </a:r>
          </a:p>
          <a:p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C.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同 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B</a:t>
            </a:r>
          </a:p>
          <a:p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D.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若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a, b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中有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NAN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显然正确，否则讨论是否有 </a:t>
            </a:r>
            <a:r>
              <a:rPr lang="en-US" altLang="zh-CN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INF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>
                <a:latin typeface="DengXian" panose="02010600030101010101" pitchFamily="2" charset="-122"/>
                <a:ea typeface="DengXian" panose="02010600030101010101" pitchFamily="2" charset="-122"/>
              </a:rPr>
              <a:t>即可</a:t>
            </a:r>
            <a:endParaRPr lang="en-US" altLang="zh-CN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014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FE1A3-D525-409F-BEBD-66B78B44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urier New" panose="02070309020205020404" pitchFamily="49" charset="0"/>
              </a:rPr>
              <a:t>判断</a:t>
            </a:r>
            <a:endParaRPr lang="en-US" altLang="zh-CN" dirty="0">
              <a:latin typeface="+mn-ea"/>
              <a:cs typeface="Courier New" panose="02070309020205020404" pitchFamily="49" charset="0"/>
            </a:endParaRP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对于任意的单精度浮点数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和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&gt; 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+ 1 &gt; b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&lt; 0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* d &gt; 0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单精度浮点数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和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，如果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&gt; 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 b &gt; b + b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&lt; 0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* 2 &lt; 0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== d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46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65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FE1A3-D525-409F-BEBD-66B78B44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399" y="3651250"/>
            <a:ext cx="22005402" cy="8702676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ea"/>
                <a:cs typeface="Courier New" panose="02070309020205020404" pitchFamily="49" charset="0"/>
              </a:rPr>
              <a:t>判断</a:t>
            </a:r>
            <a:endParaRPr lang="en-US" altLang="zh-CN" dirty="0">
              <a:latin typeface="+mn-ea"/>
              <a:cs typeface="Courier New" panose="02070309020205020404" pitchFamily="49" charset="0"/>
            </a:endParaRP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对于任意的单精度浮点数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和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&gt; 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+ 1 &gt; b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&lt; 0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* d &gt; 0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反例：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是最大的负</a:t>
            </a:r>
            <a:r>
              <a:rPr lang="zh-CN" altLang="zh-CN" dirty="0">
                <a:solidFill>
                  <a:srgbClr val="FF0000"/>
                </a:solidFill>
                <a:latin typeface="+mn-ea"/>
                <a:cs typeface="Courier New" panose="02070309020205020404" pitchFamily="49" charset="0"/>
              </a:rPr>
              <a:t>双精度浮点数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Courier New" panose="02070309020205020404" pitchFamily="49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* d == 0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单精度浮点数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和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，如果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&gt; b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 b &gt; b + b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如果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&lt; 0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zh-CN" altLang="zh-CN" dirty="0">
                <a:latin typeface="+mn-ea"/>
                <a:cs typeface="Courier New" panose="02070309020205020404" pitchFamily="49" charset="0"/>
              </a:rPr>
              <a:t>那么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* 2 &lt; 0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r>
              <a:rPr lang="zh-CN" altLang="zh-CN" dirty="0">
                <a:latin typeface="+mn-ea"/>
                <a:cs typeface="Courier New" panose="02070309020205020404" pitchFamily="49" charset="0"/>
              </a:rPr>
              <a:t>对于任意的双精度浮点数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dirty="0">
                <a:latin typeface="+mn-ea"/>
                <a:cs typeface="Courier New" panose="02070309020205020404" pitchFamily="49" charset="0"/>
              </a:rPr>
              <a:t>,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 == d                 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47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627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FE1A3-D525-409F-BEBD-66B78B44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在遵守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IEEE-754</a:t>
            </a:r>
            <a:r>
              <a:rPr lang="zh-CN" altLang="en-US" dirty="0">
                <a:latin typeface="+mn-ea"/>
                <a:cs typeface="Consolas" panose="020B0609020204030204" pitchFamily="49" charset="0"/>
              </a:rPr>
              <a:t> </a:t>
            </a:r>
            <a:r>
              <a:rPr lang="zh-CN" altLang="en-US" dirty="0"/>
              <a:t>标准的一台机器上声明如下三个变量</a:t>
            </a:r>
            <a:r>
              <a:rPr lang="en-US" altLang="zh-CN" dirty="0"/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double f, g, h; r()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返回一个随机的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int; </a:t>
            </a:r>
            <a:r>
              <a:rPr lang="zh-CN" altLang="en-US" dirty="0"/>
              <a:t>判断以下断言是否恒真</a:t>
            </a:r>
            <a:endParaRPr lang="en-US" altLang="zh-CN" dirty="0"/>
          </a:p>
          <a:p>
            <a:endParaRPr lang="en-US" altLang="zh-CN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&gt; g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则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+ 1 &gt; g + 1</a:t>
            </a:r>
          </a:p>
          <a:p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&gt; g &amp;&amp; g &gt; 1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则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- 1 &gt; g - 1</a:t>
            </a:r>
          </a:p>
          <a:p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= r(), g = r(), h = r()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则</a:t>
            </a:r>
            <a:endParaRPr lang="en-US" altLang="zh-CN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(f + g) + h == f + (g + h)</a:t>
            </a:r>
          </a:p>
          <a:p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!= 0.0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则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/ f * f == f </a:t>
            </a:r>
          </a:p>
          <a:p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!= 0.0 </a:t>
            </a:r>
            <a:r>
              <a:rPr lang="zh-CN" altLang="en-US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则 </a:t>
            </a:r>
            <a:r>
              <a:rPr lang="en-US" altLang="zh-CN" dirty="0"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f * f / f == f</a:t>
            </a:r>
            <a:endParaRPr lang="zh-CN" altLang="en-US" dirty="0">
              <a:latin typeface="Consolas" panose="020B0609020204030204" pitchFamily="49" charset="0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48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496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BDC52-FCC0-4E62-8B4E-264B0AE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zh-CN" altLang="en-US" dirty="0"/>
                  <a:t>在遵守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IEEE-754</a:t>
                </a:r>
                <a:r>
                  <a:rPr lang="zh-CN" altLang="en-US" dirty="0">
                    <a:latin typeface="+mn-ea"/>
                    <a:cs typeface="Consolas" panose="020B0609020204030204" pitchFamily="49" charset="0"/>
                  </a:rPr>
                  <a:t> </a:t>
                </a:r>
                <a:r>
                  <a:rPr lang="zh-CN" altLang="en-US" dirty="0"/>
                  <a:t>标准的一台机器上声明如下三个变量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double f, g, h; r()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返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回一个随机的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int; </a:t>
                </a:r>
                <a:r>
                  <a:rPr lang="zh-CN" altLang="en-US" dirty="0"/>
                  <a:t>判断以下断言是否恒真</a:t>
                </a:r>
                <a:endParaRPr lang="en-US" altLang="zh-CN" dirty="0"/>
              </a:p>
              <a:p>
                <a:endParaRPr lang="en-US" altLang="zh-CN" dirty="0"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&gt; g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则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+ 1 &gt; g + 1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               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N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     反例：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是最小的 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double, g == 0</a:t>
                </a:r>
              </a:p>
              <a:p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&gt; g &amp;&amp; g &gt; 1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则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- 1 &gt; g – 1       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N    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 反例：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==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53</m:t>
                        </m:r>
                      </m:sup>
                    </m:sSup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+6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, 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g ==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nsolas" panose="020B0609020204030204" pitchFamily="49" charset="0"/>
                          </a:rPr>
                          <m:t>53</m:t>
                        </m:r>
                      </m:sup>
                    </m:sSup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onsolas" panose="020B0609020204030204" pitchFamily="49" charset="0"/>
                      </a:rPr>
                      <m:t>+4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= r(), g = r(), h = r()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则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(f + g) + h == f + (g + h)</a:t>
                </a:r>
                <a:b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</a:b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T       int 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转 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double 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做浮点运算满足交换律和结合律</a:t>
                </a:r>
                <a:endParaRPr lang="en-US" altLang="zh-CN" dirty="0">
                  <a:solidFill>
                    <a:srgbClr val="FF0000"/>
                  </a:solidFill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!= 0.0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则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/ f * f == f            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N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      反例：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NAN</a:t>
                </a:r>
              </a:p>
              <a:p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!= 0.0 </a:t>
                </a:r>
                <a:r>
                  <a:rPr lang="zh-CN" altLang="en-US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则 </a:t>
                </a:r>
                <a:r>
                  <a:rPr lang="en-US" altLang="zh-CN" dirty="0"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f * f / f == f            </a:t>
                </a:r>
                <a:r>
                  <a:rPr lang="en-US" altLang="zh-CN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N      </a:t>
                </a:r>
                <a:r>
                  <a:rPr lang="zh-CN" altLang="en-US" dirty="0">
                    <a:solidFill>
                      <a:srgbClr val="FF0000"/>
                    </a:solidFill>
                    <a:ea typeface="DengXian" panose="02010600030101010101" pitchFamily="2" charset="-122"/>
                    <a:cs typeface="Consolas" panose="020B0609020204030204" pitchFamily="49" charset="0"/>
                  </a:rPr>
                  <a:t>同上</a:t>
                </a:r>
                <a:endParaRPr lang="en-US" altLang="zh-CN" dirty="0">
                  <a:solidFill>
                    <a:srgbClr val="FF0000"/>
                  </a:solidFill>
                  <a:ea typeface="DengXian" panose="02010600030101010101" pitchFamily="2" charset="-122"/>
                  <a:cs typeface="Consolas" panose="020B0609020204030204" pitchFamily="49" charset="0"/>
                </a:endParaRPr>
              </a:p>
              <a:p>
                <a:pPr marL="914400" indent="-914400">
                  <a:buAutoNum type="arabicPeriod"/>
                </a:pPr>
                <a:endParaRPr lang="en-US" altLang="zh-CN">
                  <a:effectLst/>
                  <a:latin typeface="Calibri" panose="020F0502020204030204" pitchFamily="34" charset="0"/>
                  <a:ea typeface="SimHei" panose="02010609060101010101" pitchFamily="49" charset="-122"/>
                </a:endParaRPr>
              </a:p>
              <a:p>
                <a:pPr marL="914400" indent="-914400">
                  <a:buAutoNum type="arabicPeriod"/>
                </a:pPr>
                <a:r>
                  <a:rPr lang="zh-CN" altLang="en-US">
                    <a:effectLst/>
                    <a:latin typeface="Calibri" panose="020F0502020204030204" pitchFamily="34" charset="0"/>
                    <a:ea typeface="SimHei" panose="02010609060101010101" pitchFamily="49" charset="-122"/>
                  </a:rPr>
                  <a:t>单调性：</a:t>
                </a:r>
                <a:r>
                  <a:rPr lang="en-US" altLang="zh-CN"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a </a:t>
                </a:r>
                <a:r>
                  <a:rPr lang="en-US" altLang="zh-CN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&gt;=</a:t>
                </a:r>
                <a:r>
                  <a:rPr lang="en-US" altLang="zh-CN"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⟹</m:t>
                    </m:r>
                  </m:oMath>
                </a14:m>
                <a:r>
                  <a:rPr lang="en-US" altLang="zh-CN"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a+1 </a:t>
                </a:r>
                <a:r>
                  <a:rPr lang="en-US" altLang="zh-CN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&gt;=</a:t>
                </a:r>
                <a:r>
                  <a:rPr lang="en-US" altLang="zh-CN"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 b+1</a:t>
                </a:r>
                <a:endParaRPr lang="en-US" altLang="zh-CN">
                  <a:effectLst/>
                  <a:latin typeface="Calibri" panose="020F0502020204030204" pitchFamily="34" charset="0"/>
                  <a:ea typeface="SimHei" panose="02010609060101010101" pitchFamily="49" charset="-122"/>
                  <a:cs typeface="Consolas" panose="020B0609020204030204" pitchFamily="49" charset="0"/>
                </a:endParaRPr>
              </a:p>
              <a:p>
                <a:pPr marL="914400" indent="-914400">
                  <a:buAutoNum type="arabicPeriod"/>
                </a:pPr>
                <a:r>
                  <a:rPr lang="zh-CN" altLang="en-US">
                    <a:effectLst/>
                    <a:latin typeface="Calibri" panose="020F0502020204030204" pitchFamily="34" charset="0"/>
                    <a:ea typeface="SimHei" panose="02010609060101010101" pitchFamily="49" charset="-122"/>
                  </a:rPr>
                  <a:t>考虑 </a:t>
                </a:r>
                <a:r>
                  <a:rPr lang="en-US" altLang="zh-CN">
                    <a:effectLst/>
                    <a:latin typeface="Consolas" panose="020B0609020204030204" pitchFamily="49" charset="0"/>
                    <a:ea typeface="SimHei" panose="02010609060101010101" pitchFamily="49" charset="-122"/>
                    <a:cs typeface="Consolas" panose="020B0609020204030204" pitchFamily="49" charset="0"/>
                  </a:rPr>
                  <a:t>INF / NaN</a:t>
                </a:r>
                <a:endPara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ea typeface="DengXian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5FE1A3-D525-409F-BEBD-66B78B44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6" t="-3061" b="-1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8F29F-295F-40E2-AFF8-713F722E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49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68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（多选）  假设下列 int 和 unsigned 数均为 32 位…"/>
          <p:cNvSpPr txBox="1"/>
          <p:nvPr/>
        </p:nvSpPr>
        <p:spPr>
          <a:xfrm>
            <a:off x="1091960" y="2271109"/>
            <a:ext cx="17251518" cy="9106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just" defTabSz="914400">
              <a:lnSpc>
                <a:spcPct val="96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（多选）  假设下列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int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unsigned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数均为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scadia Code SemiLight"/>
                <a:sym typeface="Cascadia Code SemiLight"/>
              </a:rPr>
              <a:t>32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位</a:t>
            </a:r>
          </a:p>
          <a:p>
            <a:pPr algn="just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int x = 0x80000000;</a:t>
            </a:r>
          </a:p>
          <a:p>
            <a:pPr algn="just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unsigned y = 0x00000001;</a:t>
            </a:r>
          </a:p>
          <a:p>
            <a:pPr algn="just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int z = 0x80000001;</a:t>
            </a:r>
          </a:p>
          <a:p>
            <a:pPr algn="l" defTabSz="914400">
              <a:lnSpc>
                <a:spcPct val="96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  以下表达式正确的是</a:t>
            </a:r>
          </a:p>
          <a:p>
            <a:pPr algn="l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 A. (-x) &lt; 0</a:t>
            </a:r>
          </a:p>
          <a:p>
            <a:pPr algn="l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 B. (-1) &gt; y</a:t>
            </a:r>
          </a:p>
          <a:p>
            <a:pPr algn="l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 C. (z&lt;&lt;3) == (z*8)</a:t>
            </a:r>
          </a:p>
          <a:p>
            <a:pPr algn="l" defTabSz="914400">
              <a:lnSpc>
                <a:spcPct val="96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  D. y*24 == z&lt;&lt;5 - y&lt;&lt;3</a:t>
            </a:r>
          </a:p>
        </p:txBody>
      </p:sp>
      <p:sp>
        <p:nvSpPr>
          <p:cNvPr id="130" name="例题 1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1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以下程序的输出结果最接近哪个常数？</a:t>
                </a:r>
                <a:endParaRPr lang="en-US" altLang="zh-CN" dirty="0"/>
              </a:p>
              <a:p>
                <a:r>
                  <a:rPr lang="zh-CN" altLang="en-US" dirty="0"/>
                  <a:t>已知该机器上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为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字节，且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 main() {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double pi = 0.0; int k;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 (k = 0; k &gt;= 0; ++k)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pi += (k &amp; 1 ? -1 : 1) / (double)(2 * k + 1);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pi *= 4; </a:t>
                </a:r>
              </a:p>
              <a:p>
                <a:pPr marL="0" indent="0">
                  <a:buNone/>
                </a:pPr>
                <a:r>
                  <a:rPr lang="en-US" altLang="zh-CN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  printf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("%f\n", pi);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  <a:endParaRPr lang="zh-CN" alt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50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396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答案：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两处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溢出：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zh-CN" altLang="en-US" dirty="0"/>
                  <a:t> 循环内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k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和 </a:t>
                </a: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 * k + 1</a:t>
                </a:r>
              </a:p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分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0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≤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𝑘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30</m:t>
                        </m:r>
                      </m:sup>
                    </m:sSup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−1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30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≤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𝑘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31</m:t>
                        </m:r>
                      </m:sup>
                    </m:sSup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两部分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第一步运算结果为</a:t>
                </a:r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1−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3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5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7</m:t>
                        </m:r>
                      </m:den>
                    </m:f>
                    <m:r>
                      <a:rPr lang="en-US" altLang="zh-CN" b="0" i="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+…−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31</m:t>
                            </m:r>
                          </m:sup>
                        </m:sSup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−1</m:t>
                        </m:r>
                      </m:den>
                    </m:f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31</m:t>
                            </m:r>
                          </m:sup>
                        </m:s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−1</m:t>
                        </m:r>
                      </m:den>
                    </m:f>
                    <m:r>
                      <a:rPr lang="en-US" altLang="zh-CN" b="0" i="1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+…+1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≈</m:t>
                    </m:r>
                    <m:f>
                      <m:fPr>
                        <m:ctrlP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4B11C7-3206-4D84-97D1-B8C07E25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51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40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9D8E5-12A9-4754-9179-2E72585F6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D77C8-9286-4A79-96B9-6A87135F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(int *a, int *b)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(*a &amp;&amp; ++*b)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("%d\n", *b); </a:t>
            </a: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("%d\n", *b);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int a = 0, b = 0; </a:t>
            </a:r>
          </a:p>
          <a:p>
            <a:pPr marL="0" indent="0">
              <a:buNone/>
            </a:pPr>
            <a:r>
              <a:rPr lang="zh-CN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(&amp;a, &amp;b);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(&amp;b, &amp;a);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运行结果？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D3368-39EB-4CF4-BAC1-427C90FB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52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546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9D8E5-12A9-4754-9179-2E72585F6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 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D77C8-9286-4A79-96B9-6A87135F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运行结果：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0 0</a:t>
            </a: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&amp;&amp; b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逻辑与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当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== 0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时不再计算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D3368-39EB-4CF4-BAC1-427C90FB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 hangingPunct="1"/>
            <a:fld id="{ACBFB5A8-962C-4713-80BD-1277D7E30CA5}" type="slidenum">
              <a:rPr lang="zh-CN" altLang="en-US" b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pPr defTabSz="1828800" hangingPunct="1"/>
              <a:t>53</a:t>
            </a:fld>
            <a:endParaRPr lang="zh-CN" altLang="en-US" b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058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补充一个例子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DE84E-9A03-6D40-9148-2E0D22DC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32" y="3807703"/>
            <a:ext cx="20365156" cy="66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81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1E28D-2DB3-4964-BCB2-A1D02F04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补充一个例子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05725-39F6-45B0-98CC-C4272A6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DE84E-9A03-6D40-9148-2E0D22DC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32" y="3807703"/>
            <a:ext cx="20365156" cy="6626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234006-4F05-EA4F-ADE7-78D983ECD8F6}"/>
              </a:ext>
            </a:extLst>
          </p:cNvPr>
          <p:cNvSpPr txBox="1"/>
          <p:nvPr/>
        </p:nvSpPr>
        <p:spPr>
          <a:xfrm>
            <a:off x="15081323" y="9814347"/>
            <a:ext cx="37529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^ 优先级低</a:t>
            </a:r>
          </a:p>
        </p:txBody>
      </p:sp>
    </p:spTree>
    <p:extLst>
      <p:ext uri="{BB962C8B-B14F-4D97-AF65-F5344CB8AC3E}">
        <p14:creationId xmlns:p14="http://schemas.microsoft.com/office/powerpoint/2010/main" val="140731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答案：ABC…"/>
          <p:cNvSpPr txBox="1"/>
          <p:nvPr/>
        </p:nvSpPr>
        <p:spPr>
          <a:xfrm>
            <a:off x="1347830" y="2271109"/>
            <a:ext cx="16870003" cy="586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just" defTabSz="914400">
              <a:lnSpc>
                <a:spcPct val="96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答案：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ABC</a:t>
            </a:r>
            <a:endParaRPr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defTabSz="914400">
              <a:lnSpc>
                <a:spcPct val="12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A.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(int)0x80000000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的相反数还是自己</a:t>
            </a:r>
          </a:p>
          <a:p>
            <a:pPr algn="just" defTabSz="914400">
              <a:lnSpc>
                <a:spcPct val="12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B.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signed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unsingned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比较，都转成 </a:t>
            </a:r>
            <a:r>
              <a:rPr>
                <a:latin typeface="Consolas" panose="020B0609020204030204" pitchFamily="49" charset="0"/>
                <a:ea typeface="DengXian" panose="02010600030101010101" pitchFamily="2" charset="-122"/>
                <a:cs typeface="Consolas" panose="020B0609020204030204" pitchFamily="49" charset="0"/>
                <a:sym typeface="Consolas"/>
              </a:rPr>
              <a:t>unsigned</a:t>
            </a:r>
          </a:p>
          <a:p>
            <a:pPr algn="just" defTabSz="914400">
              <a:lnSpc>
                <a:spcPct val="12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C.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恒等</a:t>
            </a:r>
          </a:p>
          <a:p>
            <a:pPr algn="just" defTabSz="914400">
              <a:lnSpc>
                <a:spcPct val="12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D.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移位运算优先级低于加减</a:t>
            </a:r>
          </a:p>
        </p:txBody>
      </p:sp>
      <p:sp>
        <p:nvSpPr>
          <p:cNvPr id="133" name="例题 1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1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下面表达式中为真的是：…"/>
          <p:cNvSpPr txBox="1"/>
          <p:nvPr/>
        </p:nvSpPr>
        <p:spPr>
          <a:xfrm>
            <a:off x="1199926" y="2271109"/>
            <a:ext cx="14837395" cy="477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alibri Light"/>
                <a:sym typeface="Calibri Light"/>
              </a:rPr>
              <a:t>下面表达式中为真的是：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A．(unsigned) -1 &lt; -2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B．2147483647 &gt; (int) 2147483648U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C．(0x80005942 &gt;&gt; 4) == 0x09005942</a:t>
            </a:r>
          </a:p>
          <a:p>
            <a:pPr algn="just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D．2147483647 + 1 != 2147483648</a:t>
            </a:r>
          </a:p>
        </p:txBody>
      </p:sp>
      <p:sp>
        <p:nvSpPr>
          <p:cNvPr id="136" name="例题 2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2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答案：B(D)…"/>
              <p:cNvSpPr txBox="1"/>
              <p:nvPr/>
            </p:nvSpPr>
            <p:spPr>
              <a:xfrm>
                <a:off x="1020515" y="2271109"/>
                <a:ext cx="22934163" cy="96634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>
                <a:spAutoFit/>
              </a:bodyPr>
              <a:lstStyle/>
              <a:p>
                <a:pPr algn="just" defTabSz="914400">
                  <a:lnSpc>
                    <a:spcPct val="90000"/>
                  </a:lnSpc>
                  <a:spcBef>
                    <a:spcPts val="1000"/>
                  </a:spcBef>
                  <a:defRPr sz="6000" b="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alibri Light"/>
                    <a:sym typeface="Calibri Light"/>
                  </a:rPr>
                  <a:t>答案：</a:t>
                </a:r>
                <a:r>
                  <a: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B(D)</a:t>
                </a:r>
                <a:endPara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ascadia Code SemiLight"/>
                  <a:sym typeface="Cascadia Code SemiLight"/>
                </a:endParaRP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A.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(unsigned) -1 == 2^32 - 1</a:t>
                </a: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B.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两边都是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int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, 右边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==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6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6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sz="6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C.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略</a:t>
                </a: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D.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 见后 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integer promotion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部分</a:t>
                </a:r>
                <a:endParaRPr>
                  <a:latin typeface="DengXian" panose="02010600030101010101" pitchFamily="2" charset="-122"/>
                  <a:ea typeface="DengXian" panose="02010600030101010101" pitchFamily="2" charset="-122"/>
                  <a:cs typeface="Consolas"/>
                  <a:sym typeface="Consolas"/>
                </a:endParaRP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32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位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C90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机器会将右侧识别为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unsigned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, 所以左右相等，不能选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D</a:t>
                </a: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64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位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C99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 以上机器将右侧识别为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long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, 所以左右不相等（左边会</a:t>
                </a:r>
              </a:p>
              <a:p>
                <a:pPr algn="just" defTabSz="914400">
                  <a:lnSpc>
                    <a:spcPct val="120000"/>
                  </a:lnSpc>
                  <a:spcBef>
                    <a:spcPts val="1000"/>
                  </a:spcBef>
                  <a:defRPr sz="6000" b="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先溢出为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-0x80000000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再转成 </a:t>
                </a:r>
                <a:r>
                  <a:rPr>
                    <a:latin typeface="Consolas" panose="020B0609020204030204" pitchFamily="49" charset="0"/>
                    <a:ea typeface="DengXian" panose="02010600030101010101" pitchFamily="2" charset="-122"/>
                    <a:cs typeface="Consolas" panose="020B0609020204030204" pitchFamily="49" charset="0"/>
                    <a:sym typeface="Consolas"/>
                  </a:rPr>
                  <a:t>long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</a:rPr>
                  <a:t>），可以选 </a:t>
                </a:r>
                <a:r>
                  <a:rPr>
                    <a:latin typeface="DengXian" panose="02010600030101010101" pitchFamily="2" charset="-122"/>
                    <a:ea typeface="DengXian" panose="02010600030101010101" pitchFamily="2" charset="-122"/>
                    <a:cs typeface="Consolas"/>
                    <a:sym typeface="Consolas"/>
                  </a:rPr>
                  <a:t>D</a:t>
                </a:r>
              </a:p>
            </p:txBody>
          </p:sp>
        </mc:Choice>
        <mc:Fallback xmlns="">
          <p:sp>
            <p:nvSpPr>
              <p:cNvPr id="138" name="答案：B(D)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5" y="2271109"/>
                <a:ext cx="22934163" cy="9663479"/>
              </a:xfrm>
              <a:prstGeom prst="rect">
                <a:avLst/>
              </a:prstGeom>
              <a:blipFill>
                <a:blip r:embed="rId2"/>
                <a:stretch>
                  <a:fillRect l="-1771" t="-2891" r="-775" b="-341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例题 2"/>
          <p:cNvSpPr txBox="1"/>
          <p:nvPr/>
        </p:nvSpPr>
        <p:spPr>
          <a:xfrm>
            <a:off x="10614645" y="527172"/>
            <a:ext cx="3154711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2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在 x86-64 机器上有以下程序片段，…"/>
          <p:cNvSpPr txBox="1"/>
          <p:nvPr/>
        </p:nvSpPr>
        <p:spPr>
          <a:xfrm>
            <a:off x="488135" y="3790925"/>
            <a:ext cx="12224500" cy="572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在 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  <a:cs typeface="Consolas"/>
                <a:sym typeface="Consolas"/>
              </a:rPr>
              <a:t>x86-64</a:t>
            </a: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 机器上有以下程序片段，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int x = foo();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int y = bar();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unsigned ux = x;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 unsigned uy = y;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  <a:defRPr sz="6000" b="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请分别判断右侧表达式是否恒真。</a:t>
            </a:r>
          </a:p>
        </p:txBody>
      </p:sp>
      <p:sp>
        <p:nvSpPr>
          <p:cNvPr id="142" name="例题 3"/>
          <p:cNvSpPr txBox="1"/>
          <p:nvPr/>
        </p:nvSpPr>
        <p:spPr>
          <a:xfrm>
            <a:off x="10621057" y="527172"/>
            <a:ext cx="3141887" cy="141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>
                <a:latin typeface="DengXian Light" panose="02010600030101010101" pitchFamily="2" charset="-122"/>
                <a:ea typeface="DengXian Light" panose="02010600030101010101" pitchFamily="2" charset="-122"/>
              </a:rPr>
              <a:t>例题 3</a:t>
            </a:r>
          </a:p>
        </p:txBody>
      </p:sp>
      <p:sp>
        <p:nvSpPr>
          <p:cNvPr id="143" name="x / 8 == x &gt;&gt; 3…"/>
          <p:cNvSpPr txBox="1"/>
          <p:nvPr/>
        </p:nvSpPr>
        <p:spPr>
          <a:xfrm>
            <a:off x="12542515" y="3316312"/>
            <a:ext cx="11425983" cy="708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/ 8 == x &gt;&gt; 3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/ 8 == ux &gt;&gt; 3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* x &gt;= 0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* ux &gt;= 0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&lt;= 0 || -x &lt; 0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x &gt;= 0 || -x &gt; 0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!x || (x | -x) &gt;&gt; 31 == -1 </a:t>
            </a:r>
          </a:p>
          <a:p>
            <a:pPr algn="l" defTabSz="914400">
              <a:defRPr sz="6000" b="0">
                <a:latin typeface="Consolas"/>
                <a:ea typeface="Consolas"/>
                <a:cs typeface="Consolas"/>
                <a:sym typeface="Consolas"/>
              </a:defRPr>
            </a:pPr>
            <a:r>
              <a:t>ux &gt; -1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2887</Words>
  <Application>Microsoft Macintosh PowerPoint</Application>
  <PresentationFormat>Custom</PresentationFormat>
  <Paragraphs>409</Paragraphs>
  <Slides>55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DengXian</vt:lpstr>
      <vt:lpstr>DengXian</vt:lpstr>
      <vt:lpstr>等线 Light</vt:lpstr>
      <vt:lpstr>等线 Light</vt:lpstr>
      <vt:lpstr>Arial</vt:lpstr>
      <vt:lpstr>Calibri</vt:lpstr>
      <vt:lpstr>Calibri Light</vt:lpstr>
      <vt:lpstr>Cambria Math</vt:lpstr>
      <vt:lpstr>Consolas</vt:lpstr>
      <vt:lpstr>Helvetica Neue</vt:lpstr>
      <vt:lpstr>Helvetica Neue Light</vt:lpstr>
      <vt:lpstr>Helvetica Neue Medium</vt:lpstr>
      <vt:lpstr>White</vt:lpstr>
      <vt:lpstr>Office Theme</vt:lpstr>
      <vt:lpstr>数据</vt:lpstr>
      <vt:lpstr>整型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浮点型</vt:lpstr>
      <vt:lpstr>浮点运算的特点</vt:lpstr>
      <vt:lpstr>关于 INF 和 NINF</vt:lpstr>
      <vt:lpstr>关于 NaN</vt:lpstr>
      <vt:lpstr>例题 1</vt:lpstr>
      <vt:lpstr>例题 1</vt:lpstr>
      <vt:lpstr>例题 2</vt:lpstr>
      <vt:lpstr>例题 2</vt:lpstr>
      <vt:lpstr>例题 3</vt:lpstr>
      <vt:lpstr>例题 3</vt:lpstr>
      <vt:lpstr>例题 4</vt:lpstr>
      <vt:lpstr>例题 4</vt:lpstr>
      <vt:lpstr>例题 5</vt:lpstr>
      <vt:lpstr>例题 5</vt:lpstr>
      <vt:lpstr>补充一个例子</vt:lpstr>
      <vt:lpstr>补充一个例子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整型</dc:title>
  <cp:lastModifiedBy>Microsoft Office User</cp:lastModifiedBy>
  <cp:revision>77</cp:revision>
  <dcterms:modified xsi:type="dcterms:W3CDTF">2022-10-22T02:28:26Z</dcterms:modified>
</cp:coreProperties>
</file>